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0" r:id="rId3"/>
  </p:sldMasterIdLst>
  <p:sldIdLst>
    <p:sldId id="256" r:id="rId4"/>
    <p:sldId id="257" r:id="rId5"/>
    <p:sldId id="258" r:id="rId6"/>
    <p:sldId id="278" r:id="rId7"/>
    <p:sldId id="260" r:id="rId8"/>
    <p:sldId id="279" r:id="rId9"/>
    <p:sldId id="280" r:id="rId10"/>
    <p:sldId id="281" r:id="rId11"/>
    <p:sldId id="282" r:id="rId12"/>
    <p:sldId id="262" r:id="rId13"/>
    <p:sldId id="283" r:id="rId14"/>
    <p:sldId id="284" r:id="rId15"/>
    <p:sldId id="285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4CD4-510D-4526-AD64-02C0BC449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279BBE-E775-49B3-8086-8CFFEEFA0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400E9-9D8D-48C4-95C8-1712DC58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464FB-8E24-4418-B750-9777ABB22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A55F-87BC-4148-9797-2F1BA57D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83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1F82-627D-4954-B49E-971EF4EF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BC2F3-8C58-4334-A439-57C241915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927A-CEDD-4C72-A19C-EA25976D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2F391-E1BF-4A3F-B890-64641F184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47D80-3EF7-4F8D-BFC1-BE1366DEA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00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8D8F5B-00C3-4163-A01E-85154A116F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069EF-8DA3-44D6-BC9E-8C281E013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7B30F-D97C-4952-A40C-01384C7B9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CBF2E-8ECC-481D-97D3-317D0BDF2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08EF4-B24B-4566-8C5E-07FF56C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47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A93DC-68A0-45F7-8FA7-3F5D8ACE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03843-D6F0-42A6-92B0-2885112E24A6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A9705-4C68-4472-AD99-5D0BEE45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221704-6ED6-4E6D-A2C2-09879B82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6E5F1F-0D84-468A-9F50-E28498A17B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634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B96AA-ACBC-4E0C-AC08-C740FDC4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D545-F9C1-49AA-B671-9CD58A447E5A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869F9-D518-4115-AF24-A879956CC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85CFC-8FF0-4150-8C02-EA4BB8CD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FFBD5-2E18-47E7-B123-70012AAF18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719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4BDD-CEA9-4ABF-AF8B-FC2CBE293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8AE13-9D16-4524-9811-D92A9687862E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41EA9-2DFD-489F-9C71-3B6A78D65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B1305-A651-476F-A73A-95C27663E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9EBC3-94E5-42DE-891A-414C657920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769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D544ED-FF69-426C-894F-16F850DF6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6B307-2DE8-4CD3-85DC-C5241E981D01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3E238-DF4B-4D82-9AE8-BF08B947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49C7A9-4ACF-4C19-AD6B-D889CA17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BDF426-2DEA-4B09-8D66-D4078497C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5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9F4C251-F494-4C3F-92DC-FB446B785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D5680-8A00-40B9-80A5-E281CEF645E4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5BC1D-A7BF-4CCE-BACE-2328596B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F6AB2E5-1092-412E-B162-CFC8FEA2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73E8C-BFC7-46DB-B25C-1722E3C6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393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B08BBDD-1B52-4C85-A290-0614CD45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155C3-CA20-4E63-A391-5CE1A8524FD4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4D9C4B-D8AE-45D2-BECE-4188F0285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472AB05-29E2-4862-AC8E-BE78E540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BC0AC-5D45-4A51-8599-48C6924CB6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77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E322B0-0864-4AD7-A166-9CAF7C82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5BF48-C779-43E0-8261-B0FFE113C12C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A13D2F0-DEA6-4510-9EC1-0E9C744D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97A114B-E34A-4479-A94B-D7912BDC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D2B90D-435F-48A7-8F82-2BCB0E8FC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8014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FA150D-9A4C-449C-A93B-DCD5D0D0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1F5E-01DD-48AC-A6EF-4A6E42F8DAC2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F8DF6A-8FFC-4D7B-9E04-FC7C0CE5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35D0C32-084E-42D0-B850-51AF6E872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4CF04-A923-4C06-97E0-7CAC0E1EBC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93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D777-9AC9-4AE3-88DC-FD52C4FC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63DC8-4293-4830-A18E-032D3010B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3B110C-464A-4D56-8532-1947E14F7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81B45-429F-401A-88C5-E56FD1479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2B0EA-0890-4DCB-8A78-03FAC319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003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061E4B-986D-4DF9-A88C-256BCBA5C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1DCED-FEFA-468E-9374-FF823EA07AE7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C060C6-20C9-43BA-B3EE-9CC30D1F8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658CE02-D321-4C35-B089-BAD147B2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92A27-F663-43B2-A14F-A7017A06E1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9273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80B2E0-DF8F-4960-A7B2-9C352081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5CEF-3EB4-4ABA-8EA3-A7F15F10C38A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F20BB-425D-46C9-9896-92ED55D7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D05FA-5704-4F7B-A108-62B673B7B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AC3C5-FE79-446D-B57C-FF0A87DFA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572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AF80D-070E-4D8E-86F2-2056DA0C0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95EF-6B43-4773-8D4C-849F30CC73AA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CA06B-69F4-4A10-91A0-11FE36812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B8731-E5F1-439C-A28E-254E2CD12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D905F-6E1F-44F1-8390-D3F487510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4995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8A333D-95CE-4D22-8374-26142E7C03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2FEFC3-DC2C-409A-8B38-320920EC63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A08622-0F58-48F1-8879-F95F9FC0BD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2DFEAB-E9D5-4AEB-9C7A-B60E879B37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4342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DE7273-F6F1-4EA6-BFB3-481BCA9A1D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50F2C8-6304-4FEB-9B75-2BE0EF725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FD080-779F-4A39-B7F0-48EACB9EEA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D3C6E-13A9-418C-AA32-CB164CD72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647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BE26A1-2AEF-455E-A86F-90783404E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15551D-AD06-43E4-869E-6B37768922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423C4A-F12F-4DBC-9287-6DA304D37B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D38C0-CFE3-4B32-BA27-202205E7A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7797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6AE1C5-C90B-407C-B9B3-E3CEE5E101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FD10EF-C7B2-4FE2-8704-78DB296E0A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DEBEC-0FC2-4E49-8A21-0FC7AB686E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C5D21-4DA3-4DC6-8E0A-6427B5C93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497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F55AE8A-54D2-4AEF-9275-7649B81B2B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5894E4-DD9F-4E73-A0A5-3D62904FF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C506CC-64DB-464B-A6C8-1303E9CED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143698-C8FA-49DA-A9CA-D2B42A97D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1936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44A2930-19DC-4A3E-AEB7-6E74F22928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91BCF49-1DC7-492B-9169-697D793FE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19F4B5-9270-4823-90FD-E43A7CB36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AB411-B66C-496B-A646-9EC19318DA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1570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7D8ED54-A40B-406A-8473-6CC44206DB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7D5889C-522B-4237-AFBC-6BF0053DF4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3ACBFDC-CF84-4D73-91B9-A5281762D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082E5F-B2F1-4C52-AF6B-A3DA3069E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0157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C9647-959B-4DD3-97AA-E6914DE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CDA42-A096-4620-AB8E-A3113EC5E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0B296-9494-49D0-8901-16401D044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A0CA1-4007-4E83-983F-F2BDE290F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97E6D-60CD-4371-9584-FFC5F4892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7776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63EF82-2DF8-43FD-8F4B-FFCC085E24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0CD19D-2FED-4CCD-91AF-4CFB50AB44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9E892E-E4E6-45AE-90DE-69EB1B113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B3912-E131-46C8-BA35-A7CD5B5FD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264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E3A824-F24C-4621-A51E-DC32CF0686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419FB-13B5-430A-9F40-01C2D7A7E6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2925FB-7F8B-4A05-A83F-FB81C9920F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AE0190-36AE-464A-9273-3F0618848B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9532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B046080-0B43-46ED-8240-3643681B7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E57ED2-39A3-4B9D-9938-6959B8FFE8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ED9BAA-8472-4D02-85E3-BE3C41068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018A7-E438-4FBB-BB9B-6DE2911B1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6916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784F79-3CA6-4625-9A83-FD807AE7E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7447A-9483-46D7-B493-613EF3E3C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8E407F-4BDF-48C7-80D0-2AA0EC04B3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38CBE-F029-4954-81EA-F576B4148F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231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2585-081B-4309-B904-0AA8F8808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16057-315E-4D15-A42E-BEA7E20C15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CFAF2-86DD-4F7B-B837-73E53E5F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4EA75-F714-444C-9ACC-475585CE0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31F1D-FC4E-4C39-9AFD-660DCDC2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D1FFA-4E4D-458A-9532-AAE8F695D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85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4C840-E39E-4623-A3E3-143F09FD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8E298-D4D8-4749-942F-F973B9EC5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2700-AADB-4E43-BECE-8F6C9CACB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2AFF6-F96A-490B-A9AE-2557717C7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C9E45-FA5D-455F-91C2-A6BDA0D42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FDADF9-80F5-41BB-BEC6-A7E507131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F27D85-53BC-4092-99FF-DD1EC46EF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592199-B2B8-4BDC-98BA-2D4D3C236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9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CB66-8389-48A3-9339-9EA76BBBA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BD7B8C-EE50-41DD-9AB7-F2A8CA4C3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D99D2-D38D-4E6C-898A-F513542E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B184F-0A45-4EFF-87DE-E406188EB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8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9A06F-CA06-4301-AE1A-AD1ADCA6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979F81-9DE9-49A3-9BF6-73D3B77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9CDC7F-7391-4374-A91F-1EC946B15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03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3A28E-896F-4E62-9E0D-5456BDEEF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13A43-DF52-4C78-8726-3AD4F756E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A4C225-04D7-4ECD-8782-D926CA3A3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A0849-EF0B-4E9E-9AA0-0A54327ED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1B848-FAC9-4BBF-B3F8-BAE457D6A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6A94-C33B-4649-A622-7FA70785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51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A1F3-C657-490E-9426-61416825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0074FE-4CC7-49F4-827F-3F7ACC88F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BFFC92-1C96-42DF-8701-B0494672D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59CDC-D979-4CAF-ABEC-96DD65A12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494A1-0DB8-4912-9BD4-66178EDE9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367E50-1D2E-4D88-AB7A-84F35A707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939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6BF763-9B53-437E-819A-57A3E919B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7BB4-45CB-430B-94E5-638867C1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D1786-13D6-4DEA-B4B2-F3DD01373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A5A-9CBA-46F9-83A5-C15379C1BC22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0999D-25E6-4BE0-B14E-52C9910A16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E65C-6FCF-4DB4-BA67-D6D21472D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6CE55-C2EB-4C47-BE0F-B947A13D3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4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092F1F4-344A-4BE5-A1FC-46D5A25F89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3EB188E-5179-4EC3-A285-664FF93707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DAC2C-D2DC-4898-821A-506551C0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1669F-3D5C-4982-A299-5880A6E49306}" type="datetimeFigureOut">
              <a:rPr lang="en-US"/>
              <a:pPr>
                <a:defRPr/>
              </a:pPr>
              <a:t>4/21/2020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9F304-0DD1-4AF7-AD7A-DD3E7A776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F672B-6637-47D5-B776-458B54124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6C00129-0062-428B-ADFF-3FF8317F37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95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831B5E2-812A-41C1-91C7-D0E3E08242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A21D607-DF59-42C9-97AE-480E26FF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E7473E-6F82-4C59-AC3C-2504A87211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AB0820F-D139-4961-8AFA-C5723DE30BB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C84C37A-1424-443D-8D8F-450A28155B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C5CDB4-50BA-4F2A-B3C7-F25DCBACF7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26300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2A68-D72F-4A7F-893A-8C2DFFB2E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UNIT 14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86B5E-04E3-495F-9F99-E96A02C231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INTEGRATION</a:t>
            </a:r>
            <a:r>
              <a:rPr lang="en-US" dirty="0"/>
              <a:t>, INCLUSION AND TRANSITION TO ADULTHOOD</a:t>
            </a:r>
          </a:p>
          <a:p>
            <a:r>
              <a:rPr lang="en-US" dirty="0"/>
              <a:t>Grammar and vocabulary (with key)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149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C6F1A6A-5636-4BEC-BF82-5E969ABF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en-US" altLang="en-US" sz="2800" b="1" dirty="0"/>
            </a:br>
            <a:r>
              <a:rPr lang="en-US" altLang="en-US" sz="2800" dirty="0"/>
              <a:t>EXERCISE VI page 87 </a:t>
            </a:r>
            <a:r>
              <a:rPr lang="en-US" altLang="en-US" sz="2800" dirty="0">
                <a:solidFill>
                  <a:srgbClr val="00B050"/>
                </a:solidFill>
              </a:rPr>
              <a:t>(Key)</a:t>
            </a:r>
            <a:br>
              <a:rPr lang="en-US" altLang="en-US" sz="2800" dirty="0">
                <a:solidFill>
                  <a:srgbClr val="00B050"/>
                </a:solidFill>
              </a:rPr>
            </a:br>
            <a:r>
              <a:rPr lang="en-US" altLang="en-US" sz="2800" dirty="0"/>
              <a:t>Fill in the gaps with </a:t>
            </a:r>
            <a:r>
              <a:rPr lang="en-US" altLang="en-US" sz="2800" i="1" dirty="0"/>
              <a:t>a/an</a:t>
            </a:r>
            <a:r>
              <a:rPr lang="en-US" altLang="en-US" sz="2800" dirty="0"/>
              <a:t>, </a:t>
            </a:r>
            <a:r>
              <a:rPr lang="en-US" altLang="en-US" sz="2800" i="1" dirty="0"/>
              <a:t>the</a:t>
            </a:r>
            <a:r>
              <a:rPr lang="en-US" altLang="en-US" sz="2800" dirty="0"/>
              <a:t> or </a:t>
            </a:r>
            <a:r>
              <a:rPr lang="en-US" altLang="en-US" sz="2800" i="1" dirty="0"/>
              <a:t>x</a:t>
            </a:r>
            <a:r>
              <a:rPr lang="en-US" altLang="en-US" sz="2800" dirty="0"/>
              <a:t> (no article)</a:t>
            </a:r>
            <a:br>
              <a:rPr lang="en-US" altLang="en-US" sz="2800" dirty="0"/>
            </a:b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5CD87-16D1-4693-B636-4A895CE29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IDEA is a federal law of </a:t>
            </a:r>
            <a:r>
              <a:rPr lang="en-US" dirty="0">
                <a:solidFill>
                  <a:srgbClr val="00B050"/>
                </a:solidFill>
              </a:rPr>
              <a:t>the</a:t>
            </a:r>
            <a:r>
              <a:rPr lang="en-US" dirty="0"/>
              <a:t> United States. </a:t>
            </a:r>
            <a:r>
              <a:rPr lang="en-US" dirty="0">
                <a:solidFill>
                  <a:srgbClr val="00B0F0"/>
                </a:solidFill>
              </a:rPr>
              <a:t>*special use (with geographical terms)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dirty="0"/>
              <a:t> normalization is a key principle of 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dirty="0"/>
              <a:t> integration </a:t>
            </a:r>
            <a:r>
              <a:rPr lang="en-US" dirty="0">
                <a:solidFill>
                  <a:srgbClr val="00B0F0"/>
                </a:solidFill>
              </a:rPr>
              <a:t>*normalization and integration are both uncountable nouns – we cannot use </a:t>
            </a:r>
            <a:r>
              <a:rPr lang="en-US" i="1" dirty="0">
                <a:solidFill>
                  <a:srgbClr val="00B0F0"/>
                </a:solidFill>
              </a:rPr>
              <a:t>a/an</a:t>
            </a:r>
            <a:r>
              <a:rPr lang="en-US" dirty="0">
                <a:solidFill>
                  <a:srgbClr val="00B0F0"/>
                </a:solidFill>
              </a:rPr>
              <a:t>!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Students with disabilities should be placed in </a:t>
            </a:r>
            <a:r>
              <a:rPr lang="en-US" dirty="0">
                <a:solidFill>
                  <a:srgbClr val="00B050"/>
                </a:solidFill>
              </a:rPr>
              <a:t>the</a:t>
            </a:r>
            <a:r>
              <a:rPr lang="en-US" dirty="0"/>
              <a:t> least restrictive environment. </a:t>
            </a:r>
            <a:r>
              <a:rPr lang="en-US" dirty="0">
                <a:solidFill>
                  <a:srgbClr val="00B0F0"/>
                </a:solidFill>
              </a:rPr>
              <a:t>*</a:t>
            </a:r>
            <a:r>
              <a:rPr lang="en-US" i="1" dirty="0">
                <a:solidFill>
                  <a:srgbClr val="00B0F0"/>
                </a:solidFill>
              </a:rPr>
              <a:t>the</a:t>
            </a:r>
            <a:r>
              <a:rPr lang="en-US" dirty="0">
                <a:solidFill>
                  <a:srgbClr val="00B0F0"/>
                </a:solidFill>
              </a:rPr>
              <a:t> used with a superlative form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It is very important to recognize 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/>
              <a:t> child with disabilities as early as possible. </a:t>
            </a:r>
            <a:r>
              <a:rPr lang="en-US" dirty="0">
                <a:solidFill>
                  <a:srgbClr val="00B0F0"/>
                </a:solidFill>
              </a:rPr>
              <a:t>*one of many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Many professionals point out </a:t>
            </a:r>
            <a:r>
              <a:rPr lang="en-US" dirty="0">
                <a:solidFill>
                  <a:srgbClr val="00B050"/>
                </a:solidFill>
              </a:rPr>
              <a:t>the</a:t>
            </a:r>
            <a:r>
              <a:rPr lang="en-US" dirty="0"/>
              <a:t> importance </a:t>
            </a:r>
            <a:r>
              <a:rPr lang="en-US" dirty="0">
                <a:solidFill>
                  <a:srgbClr val="00B0F0"/>
                </a:solidFill>
              </a:rPr>
              <a:t>of transition services </a:t>
            </a:r>
            <a:r>
              <a:rPr lang="en-US" dirty="0"/>
              <a:t>for older students with disabilities. </a:t>
            </a:r>
            <a:r>
              <a:rPr lang="en-US" dirty="0">
                <a:solidFill>
                  <a:srgbClr val="00B0F0"/>
                </a:solidFill>
              </a:rPr>
              <a:t>*</a:t>
            </a:r>
            <a:r>
              <a:rPr lang="en-US" i="1" dirty="0">
                <a:solidFill>
                  <a:srgbClr val="00B0F0"/>
                </a:solidFill>
              </a:rPr>
              <a:t>the</a:t>
            </a:r>
            <a:r>
              <a:rPr lang="en-US" dirty="0">
                <a:solidFill>
                  <a:srgbClr val="00B0F0"/>
                </a:solidFill>
              </a:rPr>
              <a:t> followed by of-phrase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/>
              <a:t> residential school is a school where exceptional students live and learn. </a:t>
            </a:r>
            <a:r>
              <a:rPr lang="en-US" dirty="0">
                <a:solidFill>
                  <a:srgbClr val="00B0F0"/>
                </a:solidFill>
              </a:rPr>
              <a:t>*definition of a singular countable noun 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dirty="0"/>
              <a:t> students with disabilities prefer special to general schools. </a:t>
            </a:r>
            <a:r>
              <a:rPr lang="en-US" dirty="0">
                <a:solidFill>
                  <a:srgbClr val="00B0F0"/>
                </a:solidFill>
              </a:rPr>
              <a:t>*students in general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An</a:t>
            </a:r>
            <a:r>
              <a:rPr lang="en-US" dirty="0"/>
              <a:t> infant is a baby or a very small child up to the age of two. </a:t>
            </a:r>
            <a:r>
              <a:rPr lang="en-US" dirty="0">
                <a:solidFill>
                  <a:srgbClr val="00B0F0"/>
                </a:solidFill>
              </a:rPr>
              <a:t>*definition of a singular countable noun 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/>
              <a:t>In </a:t>
            </a:r>
            <a:r>
              <a:rPr lang="en-US" dirty="0">
                <a:solidFill>
                  <a:srgbClr val="00B050"/>
                </a:solidFill>
              </a:rPr>
              <a:t>x</a:t>
            </a:r>
            <a:r>
              <a:rPr lang="en-US" dirty="0"/>
              <a:t> Denmark 99% of students with learning disabilities are placed in general education classrooms. </a:t>
            </a:r>
            <a:r>
              <a:rPr lang="en-GB" dirty="0">
                <a:solidFill>
                  <a:srgbClr val="00B0F0"/>
                </a:solidFill>
              </a:rPr>
              <a:t>*special use (with geographical terms)</a:t>
            </a:r>
            <a:endParaRPr lang="en-US" dirty="0">
              <a:solidFill>
                <a:srgbClr val="00B0F0"/>
              </a:solidFill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solidFill>
                  <a:srgbClr val="00B050"/>
                </a:solidFill>
              </a:rPr>
              <a:t>The</a:t>
            </a:r>
            <a:r>
              <a:rPr lang="en-US" dirty="0"/>
              <a:t> principle </a:t>
            </a:r>
            <a:r>
              <a:rPr lang="en-US" dirty="0">
                <a:solidFill>
                  <a:srgbClr val="00B0F0"/>
                </a:solidFill>
              </a:rPr>
              <a:t>of full inclusion </a:t>
            </a:r>
            <a:r>
              <a:rPr lang="en-US" dirty="0"/>
              <a:t>is not supported by all teachers. </a:t>
            </a:r>
            <a:r>
              <a:rPr lang="en-US" dirty="0">
                <a:solidFill>
                  <a:srgbClr val="00B0F0"/>
                </a:solidFill>
              </a:rPr>
              <a:t>*</a:t>
            </a:r>
            <a:r>
              <a:rPr lang="en-US" i="1" dirty="0">
                <a:solidFill>
                  <a:srgbClr val="00B0F0"/>
                </a:solidFill>
              </a:rPr>
              <a:t>the</a:t>
            </a:r>
            <a:r>
              <a:rPr lang="en-US" dirty="0">
                <a:solidFill>
                  <a:srgbClr val="00B0F0"/>
                </a:solidFill>
              </a:rPr>
              <a:t> followed by of-phrase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527E8-1406-498D-BE62-92B88DB0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Extra exercise </a:t>
            </a:r>
            <a:br>
              <a:rPr lang="en-US" sz="2800" dirty="0"/>
            </a:br>
            <a:r>
              <a:rPr lang="en-GB" sz="2800" dirty="0"/>
              <a:t>SUPPLY </a:t>
            </a:r>
            <a:r>
              <a:rPr lang="en-GB" sz="2800" i="1" dirty="0"/>
              <a:t>a(n)</a:t>
            </a:r>
            <a:r>
              <a:rPr lang="en-GB" sz="2800" dirty="0"/>
              <a:t>, </a:t>
            </a:r>
            <a:r>
              <a:rPr lang="en-GB" sz="2800" i="1" dirty="0"/>
              <a:t>the</a:t>
            </a:r>
            <a:r>
              <a:rPr lang="en-GB" sz="2800" dirty="0"/>
              <a:t> OR </a:t>
            </a:r>
            <a:r>
              <a:rPr lang="en-GB" sz="2800" i="1" dirty="0"/>
              <a:t>X</a:t>
            </a:r>
            <a:r>
              <a:rPr lang="en-GB" sz="2800" dirty="0"/>
              <a:t> (for no article)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DB7BA-CD7A-4D00-9F5C-17E899E44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6521"/>
            <a:ext cx="10972800" cy="4389644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1. ___Thames flows into ___ North Sea.</a:t>
            </a:r>
          </a:p>
          <a:p>
            <a:pPr eaLnBrk="1" hangingPunct="1"/>
            <a:r>
              <a:rPr lang="en-US" altLang="en-US" sz="2000" dirty="0"/>
              <a:t>2. They have been to ___ Europe and ___ Far East.</a:t>
            </a:r>
          </a:p>
          <a:p>
            <a:pPr eaLnBrk="1" hangingPunct="1"/>
            <a:r>
              <a:rPr lang="en-US" altLang="en-US" sz="2000" dirty="0"/>
              <a:t>3. I was in ___ France last year, I visited ___ Paris. But I have never been to ___ United Kingdom.</a:t>
            </a:r>
          </a:p>
          <a:p>
            <a:pPr eaLnBrk="1" hangingPunct="1"/>
            <a:r>
              <a:rPr lang="en-US" altLang="en-US" sz="2000" dirty="0"/>
              <a:t> 4. My parents spend their holidays by ___ coast, but I prefer walking in ___ mountains.</a:t>
            </a:r>
          </a:p>
          <a:p>
            <a:pPr eaLnBrk="1" hangingPunct="1"/>
            <a:r>
              <a:rPr lang="en-US" altLang="en-US" sz="2000" dirty="0"/>
              <a:t>5. The plane landed at ___ Manchester Airport.</a:t>
            </a:r>
          </a:p>
          <a:p>
            <a:pPr eaLnBrk="1" hangingPunct="1"/>
            <a:r>
              <a:rPr lang="en-US" altLang="en-US" sz="2000" dirty="0"/>
              <a:t>6. I have always wanted to climb ___ Alps and cross ___ Sahara.</a:t>
            </a:r>
          </a:p>
          <a:p>
            <a:pPr eaLnBrk="1" hangingPunct="1"/>
            <a:r>
              <a:rPr lang="en-US" altLang="en-US" sz="2000" dirty="0"/>
              <a:t>7. I had a room overlooking ___ Lake Geneva.</a:t>
            </a:r>
          </a:p>
          <a:p>
            <a:pPr eaLnBrk="1" hangingPunct="1"/>
            <a:r>
              <a:rPr lang="en-US" altLang="en-US" sz="2000" dirty="0"/>
              <a:t>8. I am ___ doctor.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89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8EE73-8CB2-4840-ABAE-F1E54213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16F67-685B-4ECB-AFAE-852FF40F8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9. ___ department store is a shop which sells a wide range of goods.</a:t>
            </a:r>
          </a:p>
          <a:p>
            <a:r>
              <a:rPr lang="en-GB" sz="2000" dirty="0"/>
              <a:t>10. What ___ exciting film!</a:t>
            </a:r>
          </a:p>
          <a:p>
            <a:r>
              <a:rPr lang="en-GB" sz="2000" dirty="0"/>
              <a:t>11. ___ rich get richer and ___ poor get poorer.</a:t>
            </a:r>
          </a:p>
          <a:p>
            <a:r>
              <a:rPr lang="en-GB" sz="2000" dirty="0"/>
              <a:t>12. You are ___ first.</a:t>
            </a:r>
          </a:p>
          <a:p>
            <a:r>
              <a:rPr lang="en-GB" sz="2000" dirty="0"/>
              <a:t>13. I usually travel by ___ train.</a:t>
            </a:r>
          </a:p>
          <a:p>
            <a:r>
              <a:rPr lang="en-GB" sz="2000" dirty="0"/>
              <a:t>14. We have ___ lunch at one.</a:t>
            </a:r>
          </a:p>
          <a:p>
            <a:r>
              <a:rPr lang="en-GB" sz="2000" dirty="0"/>
              <a:t>15. She is listening to ___ radio, and he is watching ___ television.</a:t>
            </a:r>
          </a:p>
          <a:p>
            <a:r>
              <a:rPr lang="en-GB" sz="2000" dirty="0"/>
              <a:t>16. Mary plays ___ piano. She can also play ___ tennis.</a:t>
            </a:r>
          </a:p>
          <a:p>
            <a:r>
              <a:rPr lang="en-GB" sz="2000" dirty="0"/>
              <a:t>17. Let’s go to ___ cinema!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51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84914-F2CB-4BDE-8C56-AD0E6996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2800" dirty="0"/>
            </a:br>
            <a:r>
              <a:rPr lang="en-GB" sz="2800" dirty="0"/>
              <a:t>Extra exercise </a:t>
            </a:r>
            <a:r>
              <a:rPr lang="en-GB" sz="2800" dirty="0">
                <a:solidFill>
                  <a:srgbClr val="00B050"/>
                </a:solidFill>
              </a:rPr>
              <a:t>(Key)</a:t>
            </a:r>
            <a:br>
              <a:rPr lang="en-GB" sz="2800" dirty="0"/>
            </a:br>
            <a:r>
              <a:rPr lang="en-GB" sz="2800" dirty="0"/>
              <a:t>SUPPLY a(n), the OR X (for no article)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A4622-BE7C-463F-AFF7-032B55659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1. </a:t>
            </a:r>
            <a:r>
              <a:rPr lang="en-GB" sz="2000" dirty="0">
                <a:solidFill>
                  <a:srgbClr val="00B050"/>
                </a:solidFill>
              </a:rPr>
              <a:t>The </a:t>
            </a:r>
            <a:r>
              <a:rPr lang="en-GB" sz="2000" dirty="0"/>
              <a:t>Thames flows into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North Sea.</a:t>
            </a:r>
          </a:p>
          <a:p>
            <a:r>
              <a:rPr lang="en-GB" sz="2000" dirty="0"/>
              <a:t>2. They have been to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Europe and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Far East.</a:t>
            </a:r>
          </a:p>
          <a:p>
            <a:r>
              <a:rPr lang="en-GB" sz="2000" dirty="0"/>
              <a:t>3. I was in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France last year, I visited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Paris. But I have never been to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United Kingdom.</a:t>
            </a:r>
          </a:p>
          <a:p>
            <a:r>
              <a:rPr lang="en-GB" sz="2000" dirty="0"/>
              <a:t> 4. My parents spend their holidays by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coast, but I prefer walking in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mountains.</a:t>
            </a:r>
          </a:p>
          <a:p>
            <a:r>
              <a:rPr lang="en-GB" sz="2000" dirty="0"/>
              <a:t>5. The plane landed at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Manchester Airport.</a:t>
            </a:r>
          </a:p>
          <a:p>
            <a:r>
              <a:rPr lang="en-GB" sz="2000" dirty="0"/>
              <a:t>6. I have always wanted to climb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Alps and cross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Sahara.</a:t>
            </a:r>
          </a:p>
          <a:p>
            <a:r>
              <a:rPr lang="en-GB" sz="2000" dirty="0"/>
              <a:t>7. I had a room overlooking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Lake Geneva.</a:t>
            </a:r>
          </a:p>
          <a:p>
            <a:r>
              <a:rPr lang="en-GB" sz="2000" dirty="0"/>
              <a:t>8. I am </a:t>
            </a:r>
            <a:r>
              <a:rPr lang="en-GB" sz="2000" dirty="0">
                <a:solidFill>
                  <a:srgbClr val="00B050"/>
                </a:solidFill>
              </a:rPr>
              <a:t>a</a:t>
            </a:r>
            <a:r>
              <a:rPr lang="en-GB" sz="2000" dirty="0"/>
              <a:t> doctor.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261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9B9E4-8C22-4C5F-AD99-69F2E6B7C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A1FB7-87CB-4CE5-97C7-1B8FD5D9E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9. </a:t>
            </a:r>
            <a:r>
              <a:rPr lang="en-GB" sz="2000" dirty="0">
                <a:solidFill>
                  <a:srgbClr val="00B050"/>
                </a:solidFill>
              </a:rPr>
              <a:t>A</a:t>
            </a:r>
            <a:r>
              <a:rPr lang="en-GB" sz="2000" dirty="0"/>
              <a:t> department store is a shop which sells a wide range of goods.</a:t>
            </a:r>
          </a:p>
          <a:p>
            <a:r>
              <a:rPr lang="en-GB" sz="2000" dirty="0"/>
              <a:t>10. What </a:t>
            </a:r>
            <a:r>
              <a:rPr lang="en-GB" sz="2000" dirty="0">
                <a:solidFill>
                  <a:srgbClr val="00B050"/>
                </a:solidFill>
              </a:rPr>
              <a:t>an</a:t>
            </a:r>
            <a:r>
              <a:rPr lang="en-GB" sz="2000" dirty="0"/>
              <a:t> exciting film!</a:t>
            </a:r>
          </a:p>
          <a:p>
            <a:r>
              <a:rPr lang="en-GB" sz="2000" dirty="0"/>
              <a:t>11.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rich get richer and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poor get poorer.</a:t>
            </a:r>
          </a:p>
          <a:p>
            <a:r>
              <a:rPr lang="en-GB" sz="2000" dirty="0"/>
              <a:t>12. You are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first.</a:t>
            </a:r>
          </a:p>
          <a:p>
            <a:r>
              <a:rPr lang="en-GB" sz="2000" dirty="0"/>
              <a:t>13. I usually travel by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train.</a:t>
            </a:r>
          </a:p>
          <a:p>
            <a:r>
              <a:rPr lang="en-GB" sz="2000" dirty="0"/>
              <a:t>14. We have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lunch at one.</a:t>
            </a:r>
          </a:p>
          <a:p>
            <a:r>
              <a:rPr lang="en-GB" sz="2000" dirty="0"/>
              <a:t>15. She is listening to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radio, and he is watching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television.</a:t>
            </a:r>
          </a:p>
          <a:p>
            <a:r>
              <a:rPr lang="en-GB" sz="2000" dirty="0"/>
              <a:t>16. Mary plays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piano. She can also play </a:t>
            </a:r>
            <a:r>
              <a:rPr lang="en-GB" sz="2000" dirty="0">
                <a:solidFill>
                  <a:srgbClr val="00B050"/>
                </a:solidFill>
              </a:rPr>
              <a:t>x</a:t>
            </a:r>
            <a:r>
              <a:rPr lang="en-GB" sz="2000" dirty="0"/>
              <a:t> tennis.</a:t>
            </a:r>
          </a:p>
          <a:p>
            <a:r>
              <a:rPr lang="en-GB" sz="2000" dirty="0"/>
              <a:t>17. Let’s go to </a:t>
            </a:r>
            <a:r>
              <a:rPr lang="en-GB" sz="2000" dirty="0">
                <a:solidFill>
                  <a:srgbClr val="00B050"/>
                </a:solidFill>
              </a:rPr>
              <a:t>the</a:t>
            </a:r>
            <a:r>
              <a:rPr lang="en-GB" sz="2000" dirty="0"/>
              <a:t> cinema!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08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32EF11-7DF1-4A6F-B336-3956BA3A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VOCABULARY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54168-CBA4-408D-AC7C-78AF177AE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text on pages 85 and 86.</a:t>
            </a:r>
          </a:p>
          <a:p>
            <a:r>
              <a:rPr lang="en-US" dirty="0"/>
              <a:t>Refer to page 88 (Vocabulary) for any new words or phrases.</a:t>
            </a:r>
          </a:p>
          <a:p>
            <a:r>
              <a:rPr lang="en-US" dirty="0"/>
              <a:t>Do exercises III and IV on pages 86 and 87. </a:t>
            </a:r>
          </a:p>
        </p:txBody>
      </p:sp>
    </p:spTree>
    <p:extLst>
      <p:ext uri="{BB962C8B-B14F-4D97-AF65-F5344CB8AC3E}">
        <p14:creationId xmlns:p14="http://schemas.microsoft.com/office/powerpoint/2010/main" val="342575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9F71-325F-4D0D-AF11-855B98BA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III page 86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US" sz="2800" b="1" dirty="0"/>
              <a:t>Match the words in column A with the words in column B to get phrases from the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CCDD2-D7A6-4125-99D0-0C7B95C39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Transition services</a:t>
            </a:r>
          </a:p>
          <a:p>
            <a:r>
              <a:rPr lang="en-US" dirty="0">
                <a:solidFill>
                  <a:srgbClr val="00B050"/>
                </a:solidFill>
              </a:rPr>
              <a:t>Early intervention</a:t>
            </a:r>
          </a:p>
          <a:p>
            <a:r>
              <a:rPr lang="en-US" dirty="0">
                <a:solidFill>
                  <a:srgbClr val="00B050"/>
                </a:solidFill>
              </a:rPr>
              <a:t>Collaborative consultation</a:t>
            </a:r>
          </a:p>
          <a:p>
            <a:r>
              <a:rPr lang="en-US" dirty="0">
                <a:solidFill>
                  <a:srgbClr val="00B050"/>
                </a:solidFill>
              </a:rPr>
              <a:t>Co-teaching</a:t>
            </a:r>
          </a:p>
          <a:p>
            <a:r>
              <a:rPr lang="en-US" dirty="0">
                <a:solidFill>
                  <a:srgbClr val="00B050"/>
                </a:solidFill>
              </a:rPr>
              <a:t>Full inclusion </a:t>
            </a:r>
          </a:p>
        </p:txBody>
      </p:sp>
    </p:spTree>
    <p:extLst>
      <p:ext uri="{BB962C8B-B14F-4D97-AF65-F5344CB8AC3E}">
        <p14:creationId xmlns:p14="http://schemas.microsoft.com/office/powerpoint/2010/main" val="2678331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89F71-325F-4D0D-AF11-855B98BA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Exercise IV pages 86 and 87 </a:t>
            </a:r>
            <a:r>
              <a:rPr lang="en-US" sz="2800" b="1" dirty="0">
                <a:solidFill>
                  <a:srgbClr val="00B050"/>
                </a:solidFill>
              </a:rPr>
              <a:t>(Key)</a:t>
            </a:r>
            <a:br>
              <a:rPr lang="en-US" sz="2800" b="1" dirty="0"/>
            </a:br>
            <a:r>
              <a:rPr lang="en-US" sz="2800" b="1" dirty="0"/>
              <a:t>Match the phrases from exercise III with appropriate definitions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CCDD2-D7A6-4125-99D0-0C7B95C39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dirty="0"/>
              <a:t>placing all students with disabilities in general education classrooms – </a:t>
            </a:r>
            <a:r>
              <a:rPr lang="en-GB" dirty="0">
                <a:solidFill>
                  <a:srgbClr val="00B050"/>
                </a:solidFill>
              </a:rPr>
              <a:t>full inclusion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services available to older students with disabilities, which help them in transition from adolescence to adulthood – </a:t>
            </a:r>
            <a:r>
              <a:rPr lang="en-GB" dirty="0">
                <a:solidFill>
                  <a:srgbClr val="00B050"/>
                </a:solidFill>
              </a:rPr>
              <a:t>transition services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an approach in which a special educator and a general educator collaborate to come up with teaching strategies for a student with disabilities – </a:t>
            </a:r>
            <a:r>
              <a:rPr lang="en-GB" dirty="0">
                <a:solidFill>
                  <a:srgbClr val="00B050"/>
                </a:solidFill>
              </a:rPr>
              <a:t>collaborative consultation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an approach in which a special and a general educator work side-by-side in a classroom – </a:t>
            </a:r>
            <a:r>
              <a:rPr lang="en-GB" dirty="0">
                <a:solidFill>
                  <a:srgbClr val="00B050"/>
                </a:solidFill>
              </a:rPr>
              <a:t>co-teaching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/>
              <a:t>recognizing a disability and starting education or treatment early in life – </a:t>
            </a:r>
            <a:r>
              <a:rPr lang="en-GB" dirty="0">
                <a:solidFill>
                  <a:srgbClr val="00B050"/>
                </a:solidFill>
              </a:rPr>
              <a:t>early intervention </a:t>
            </a:r>
          </a:p>
        </p:txBody>
      </p:sp>
    </p:spTree>
    <p:extLst>
      <p:ext uri="{BB962C8B-B14F-4D97-AF65-F5344CB8AC3E}">
        <p14:creationId xmlns:p14="http://schemas.microsoft.com/office/powerpoint/2010/main" val="226784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962C94-F9D9-4436-852B-3249CD48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GRAMMAR</a:t>
            </a:r>
            <a:br>
              <a:rPr lang="en-GB" dirty="0"/>
            </a:br>
            <a:r>
              <a:rPr lang="en-GB" dirty="0"/>
              <a:t>ARTICLES</a:t>
            </a:r>
            <a:br>
              <a:rPr lang="en-GB" dirty="0"/>
            </a:b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DD39252-C8A6-4D3E-8974-933D43E81D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(pages 88 and 89)</a:t>
            </a:r>
          </a:p>
        </p:txBody>
      </p:sp>
    </p:spTree>
    <p:extLst>
      <p:ext uri="{BB962C8B-B14F-4D97-AF65-F5344CB8AC3E}">
        <p14:creationId xmlns:p14="http://schemas.microsoft.com/office/powerpoint/2010/main" val="1237600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91" name="Group 127">
            <a:extLst>
              <a:ext uri="{FF2B5EF4-FFF2-40B4-BE49-F238E27FC236}">
                <a16:creationId xmlns:a16="http://schemas.microsoft.com/office/drawing/2014/main" id="{D59BA067-7C07-4D5B-A5E0-5FC8BB63C55C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990600"/>
          <a:ext cx="8686800" cy="5151438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Means: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Introduces: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Use it with: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8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a(n)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one of many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 new item of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information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singular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countable nouns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17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only one(s)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the particular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one(s)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items we have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mentioned before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when the speaker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and listener know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which items we are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talking about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countable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uncountable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nouns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55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 article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all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or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that quantity is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uncertain or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unimportant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things in a general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sense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uncountable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nouns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and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plural countable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nouns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77" name="Rectangle 112">
            <a:extLst>
              <a:ext uri="{FF2B5EF4-FFF2-40B4-BE49-F238E27FC236}">
                <a16:creationId xmlns:a16="http://schemas.microsoft.com/office/drawing/2014/main" id="{673D1B8A-EDFF-42B6-83F2-E4A82BF9E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334962"/>
          </a:xfrm>
        </p:spPr>
        <p:txBody>
          <a:bodyPr/>
          <a:lstStyle/>
          <a:p>
            <a:pPr eaLnBrk="1" hangingPunct="1"/>
            <a:r>
              <a:rPr lang="en-GB" altLang="en-US" sz="2400" b="1"/>
              <a:t>ARTICLES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5753D826-C916-41DE-A681-F099C5019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631825"/>
            <a:ext cx="6648450" cy="579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</a:rPr>
              <a:t>COMPARE THE USE OF ARTICLES IN THESE SENTENCES: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There’s </a:t>
            </a:r>
            <a:r>
              <a:rPr lang="en-US" altLang="en-US" sz="2000" b="1">
                <a:solidFill>
                  <a:srgbClr val="FFFFFF"/>
                </a:solidFill>
              </a:rPr>
              <a:t>a supermarket</a:t>
            </a:r>
            <a:r>
              <a:rPr lang="en-US" altLang="en-US" sz="2000">
                <a:solidFill>
                  <a:srgbClr val="FFFFFF"/>
                </a:solidFill>
              </a:rPr>
              <a:t> in most towns nowadays.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We buy most of our food from </a:t>
            </a:r>
            <a:r>
              <a:rPr lang="en-US" altLang="en-US" sz="2000" b="1">
                <a:solidFill>
                  <a:srgbClr val="FFFFFF"/>
                </a:solidFill>
              </a:rPr>
              <a:t>the local supermarket</a:t>
            </a:r>
            <a:r>
              <a:rPr lang="en-US" altLang="en-US" sz="2000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Have you got </a:t>
            </a:r>
            <a:r>
              <a:rPr lang="en-US" altLang="en-US" sz="2000" b="1">
                <a:solidFill>
                  <a:srgbClr val="FFFFFF"/>
                </a:solidFill>
              </a:rPr>
              <a:t>a pen</a:t>
            </a:r>
            <a:r>
              <a:rPr lang="en-US" altLang="en-US" sz="2000">
                <a:solidFill>
                  <a:srgbClr val="FFFFFF"/>
                </a:solidFill>
              </a:rPr>
              <a:t>?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FFFF"/>
                </a:solidFill>
              </a:rPr>
              <a:t>The pen</a:t>
            </a:r>
            <a:r>
              <a:rPr lang="en-US" altLang="en-US" sz="2000">
                <a:solidFill>
                  <a:srgbClr val="FFFFFF"/>
                </a:solidFill>
              </a:rPr>
              <a:t> is by the phone.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I don’t like </a:t>
            </a:r>
            <a:r>
              <a:rPr lang="en-US" altLang="en-US" sz="2000" b="1">
                <a:solidFill>
                  <a:srgbClr val="FFFFFF"/>
                </a:solidFill>
              </a:rPr>
              <a:t>the music</a:t>
            </a:r>
            <a:r>
              <a:rPr lang="en-US" altLang="en-US" sz="2000">
                <a:solidFill>
                  <a:srgbClr val="FFFFFF"/>
                </a:solidFill>
              </a:rPr>
              <a:t> my brother plays.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FFFF"/>
                </a:solidFill>
              </a:rPr>
              <a:t>Music</a:t>
            </a:r>
            <a:r>
              <a:rPr lang="en-US" altLang="en-US" sz="2000">
                <a:solidFill>
                  <a:srgbClr val="FFFFFF"/>
                </a:solidFill>
              </a:rPr>
              <a:t> helps me to concentrate when I’m working.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We planted </a:t>
            </a:r>
            <a:r>
              <a:rPr lang="en-US" altLang="en-US" sz="2000" b="1">
                <a:solidFill>
                  <a:srgbClr val="FFFFFF"/>
                </a:solidFill>
              </a:rPr>
              <a:t>the trees</a:t>
            </a:r>
            <a:r>
              <a:rPr lang="en-US" altLang="en-US" sz="2000">
                <a:solidFill>
                  <a:srgbClr val="FFFFFF"/>
                </a:solidFill>
              </a:rPr>
              <a:t> in our garden five years ago.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FFFF"/>
                </a:solidFill>
              </a:rPr>
              <a:t>Trees</a:t>
            </a:r>
            <a:r>
              <a:rPr lang="en-US" altLang="en-US" sz="2000">
                <a:solidFill>
                  <a:srgbClr val="FFFFFF"/>
                </a:solidFill>
              </a:rPr>
              <a:t> are easily damaged by </a:t>
            </a:r>
            <a:r>
              <a:rPr lang="en-US" altLang="en-US" sz="2000" b="1">
                <a:solidFill>
                  <a:srgbClr val="FFFFFF"/>
                </a:solidFill>
              </a:rPr>
              <a:t>pollution</a:t>
            </a:r>
            <a:r>
              <a:rPr lang="en-US" altLang="en-US" sz="2000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FFFF"/>
                </a:solidFill>
              </a:rPr>
              <a:t>The cheese</a:t>
            </a:r>
            <a:r>
              <a:rPr lang="en-US" altLang="en-US" sz="2000">
                <a:solidFill>
                  <a:srgbClr val="FFFFFF"/>
                </a:solidFill>
              </a:rPr>
              <a:t> is in </a:t>
            </a:r>
            <a:r>
              <a:rPr lang="en-US" altLang="en-US" sz="2000" b="1">
                <a:solidFill>
                  <a:srgbClr val="FFFFFF"/>
                </a:solidFill>
              </a:rPr>
              <a:t>the fridge</a:t>
            </a:r>
            <a:r>
              <a:rPr lang="en-US" altLang="en-US" sz="2000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FFFFFF"/>
                </a:solidFill>
              </a:rPr>
              <a:t>Help yourself to </a:t>
            </a:r>
            <a:r>
              <a:rPr lang="en-US" altLang="en-US" sz="2000" b="1">
                <a:solidFill>
                  <a:srgbClr val="FFFFFF"/>
                </a:solidFill>
              </a:rPr>
              <a:t>cheese</a:t>
            </a:r>
            <a:r>
              <a:rPr lang="en-US" altLang="en-US" sz="2000">
                <a:solidFill>
                  <a:srgbClr val="FFFFFF"/>
                </a:solidFill>
              </a:rPr>
              <a:t> and </a:t>
            </a:r>
            <a:r>
              <a:rPr lang="en-US" altLang="en-US" sz="2000" b="1">
                <a:solidFill>
                  <a:srgbClr val="FFFFFF"/>
                </a:solidFill>
              </a:rPr>
              <a:t>biscuits</a:t>
            </a:r>
            <a:r>
              <a:rPr lang="en-US" altLang="en-US" sz="2000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0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>
                <a:solidFill>
                  <a:srgbClr val="FFFFFF"/>
                </a:solidFill>
              </a:rPr>
              <a:t>People</a:t>
            </a:r>
            <a:r>
              <a:rPr lang="en-US" altLang="en-US" sz="2000">
                <a:solidFill>
                  <a:srgbClr val="FFFFFF"/>
                </a:solidFill>
              </a:rPr>
              <a:t> used to believe </a:t>
            </a:r>
            <a:r>
              <a:rPr lang="en-US" altLang="en-US" sz="2000" b="1">
                <a:solidFill>
                  <a:srgbClr val="FFFFFF"/>
                </a:solidFill>
              </a:rPr>
              <a:t>the moon</a:t>
            </a:r>
            <a:r>
              <a:rPr lang="en-US" altLang="en-US" sz="2000">
                <a:solidFill>
                  <a:srgbClr val="FFFFFF"/>
                </a:solidFill>
              </a:rPr>
              <a:t> was </a:t>
            </a:r>
            <a:r>
              <a:rPr lang="en-US" altLang="en-US" sz="2000" b="1">
                <a:solidFill>
                  <a:srgbClr val="FFFFFF"/>
                </a:solidFill>
              </a:rPr>
              <a:t>a goddess</a:t>
            </a:r>
            <a:r>
              <a:rPr lang="en-US" altLang="en-US" sz="2000">
                <a:solidFill>
                  <a:srgbClr val="FFFFFF"/>
                </a:solidFill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FB79354-A87D-443A-AF11-FA90E4C60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6688"/>
            <a:ext cx="3448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FFFFFF"/>
                </a:solidFill>
                <a:cs typeface="Times New Roman" panose="02020603050405020304" pitchFamily="18" charset="0"/>
              </a:rPr>
              <a:t>SPECIAL USES OF ARTICLES</a:t>
            </a:r>
            <a:endParaRPr lang="en-US" altLang="en-US"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7222" name="Group 54">
            <a:extLst>
              <a:ext uri="{FF2B5EF4-FFF2-40B4-BE49-F238E27FC236}">
                <a16:creationId xmlns:a16="http://schemas.microsoft.com/office/drawing/2014/main" id="{04DFD800-4704-4A16-A45B-8C314799B315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533401"/>
          <a:ext cx="8077200" cy="6096029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8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 use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a(n)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with: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 use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with: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we use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 article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with: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5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jobs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definitions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exclamations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  <a:sym typeface="Wingdings" pitchFamily="2" charset="2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oceans, seas and rivers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regions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groups of islands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  (the Philippines)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names of countries that include a word such as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Republic, Kingdom, States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 or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Emirates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we say </a:t>
                      </a: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the sea, the coast, the seaside, the country, the mountains, the hills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deserts and mountain ranges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superlatives and ordinals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classes of people (with adjectives)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  <a:sym typeface="Wingdings" pitchFamily="2" charset="2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lakes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Wingdings" pitchFamily="2" charset="2"/>
                        </a:rPr>
                        <a:t>continents, most countries, states, cities, towns and villages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! but we say: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 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the Netherlands,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The Hague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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buildings and locations that use the name of their town in the name (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  <a:sym typeface="Wingdings" pitchFamily="2" charset="2"/>
                        </a:rPr>
                        <a:t>Manchester Airport)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BB27BA8-8B3A-489B-BFAD-66A85899A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1" y="351424"/>
            <a:ext cx="8456613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FIXED EXPRESSIONS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FFFF"/>
                </a:solidFill>
              </a:rPr>
              <a:t>Some fixed expressions use </a:t>
            </a:r>
            <a:r>
              <a:rPr lang="en-US" altLang="en-US" sz="2400" i="1">
                <a:solidFill>
                  <a:srgbClr val="FFFFFF"/>
                </a:solidFill>
              </a:rPr>
              <a:t>the</a:t>
            </a:r>
            <a:r>
              <a:rPr lang="en-US" altLang="en-US" sz="2400">
                <a:solidFill>
                  <a:srgbClr val="FFFFFF"/>
                </a:solidFill>
              </a:rPr>
              <a:t> and some use </a:t>
            </a:r>
            <a:r>
              <a:rPr lang="en-US" altLang="en-US" sz="2400" i="1">
                <a:solidFill>
                  <a:srgbClr val="FFFFFF"/>
                </a:solidFill>
              </a:rPr>
              <a:t>no article</a:t>
            </a:r>
            <a:r>
              <a:rPr lang="en-US" altLang="en-US" sz="2400">
                <a:solidFill>
                  <a:srgbClr val="FFFFFF"/>
                </a:solidFill>
              </a:rPr>
              <a:t>: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FFFFFF"/>
                </a:solidFill>
              </a:rPr>
              <a:t>We travel </a:t>
            </a:r>
            <a:r>
              <a:rPr lang="en-US" altLang="en-US" sz="2400" b="1" i="1">
                <a:solidFill>
                  <a:srgbClr val="FFFFFF"/>
                </a:solidFill>
              </a:rPr>
              <a:t>by train / bus</a:t>
            </a:r>
            <a:r>
              <a:rPr lang="en-US" altLang="en-US" sz="2400" i="1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FFFFFF"/>
                </a:solidFill>
              </a:rPr>
              <a:t>We </a:t>
            </a:r>
            <a:r>
              <a:rPr lang="en-US" altLang="en-US" sz="2400" b="1" i="1">
                <a:solidFill>
                  <a:srgbClr val="FFFFFF"/>
                </a:solidFill>
              </a:rPr>
              <a:t>have lunch / dinner</a:t>
            </a:r>
            <a:r>
              <a:rPr lang="en-US" altLang="en-US" sz="2400" i="1">
                <a:solidFill>
                  <a:srgbClr val="FFFFFF"/>
                </a:solidFill>
              </a:rPr>
              <a:t> at one.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FFFFFF"/>
                </a:solidFill>
              </a:rPr>
              <a:t>We listen to </a:t>
            </a:r>
            <a:r>
              <a:rPr lang="en-US" altLang="en-US" sz="2400" b="1" i="1">
                <a:solidFill>
                  <a:srgbClr val="FFFFFF"/>
                </a:solidFill>
              </a:rPr>
              <a:t>the radio</a:t>
            </a:r>
            <a:r>
              <a:rPr lang="en-US" altLang="en-US" sz="2400" i="1">
                <a:solidFill>
                  <a:srgbClr val="FFFFFF"/>
                </a:solidFill>
              </a:rPr>
              <a:t>.</a:t>
            </a:r>
            <a:r>
              <a:rPr lang="en-US" altLang="en-US" sz="2400">
                <a:solidFill>
                  <a:srgbClr val="FFFFFF"/>
                </a:solidFill>
              </a:rPr>
              <a:t> BUT </a:t>
            </a:r>
            <a:r>
              <a:rPr lang="en-US" altLang="en-US" sz="2400" i="1">
                <a:solidFill>
                  <a:srgbClr val="FFFFFF"/>
                </a:solidFill>
              </a:rPr>
              <a:t>We watch </a:t>
            </a:r>
            <a:r>
              <a:rPr lang="en-US" altLang="en-US" sz="2400" b="1" i="1">
                <a:solidFill>
                  <a:srgbClr val="FFFFFF"/>
                </a:solidFill>
              </a:rPr>
              <a:t>television</a:t>
            </a:r>
            <a:r>
              <a:rPr lang="en-US" altLang="en-US" sz="2400" i="1">
                <a:solidFill>
                  <a:srgbClr val="FFFFFF"/>
                </a:solidFill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FFFFFF"/>
                </a:solidFill>
              </a:rPr>
              <a:t>We play </a:t>
            </a:r>
            <a:r>
              <a:rPr lang="en-US" altLang="en-US" sz="2400" b="1" i="1">
                <a:solidFill>
                  <a:srgbClr val="FFFFFF"/>
                </a:solidFill>
              </a:rPr>
              <a:t>the guitar</a:t>
            </a:r>
            <a:r>
              <a:rPr lang="en-US" altLang="en-US" sz="2400" i="1">
                <a:solidFill>
                  <a:srgbClr val="FFFFFF"/>
                </a:solidFill>
              </a:rPr>
              <a:t> (a musical instrument)</a:t>
            </a:r>
            <a:r>
              <a:rPr lang="en-US" altLang="en-US" sz="2400">
                <a:solidFill>
                  <a:srgbClr val="FFFFFF"/>
                </a:solidFill>
              </a:rPr>
              <a:t> BUT </a:t>
            </a:r>
            <a:r>
              <a:rPr lang="en-US" altLang="en-US" sz="2400" i="1">
                <a:solidFill>
                  <a:srgbClr val="FFFFFF"/>
                </a:solidFill>
              </a:rPr>
              <a:t>We play </a:t>
            </a:r>
            <a:r>
              <a:rPr lang="en-US" altLang="en-US" sz="2400" b="1" i="1">
                <a:solidFill>
                  <a:srgbClr val="FFFFFF"/>
                </a:solidFill>
              </a:rPr>
              <a:t>tennis</a:t>
            </a:r>
            <a:r>
              <a:rPr lang="en-US" altLang="en-US" sz="2400" i="1">
                <a:solidFill>
                  <a:srgbClr val="FFFFFF"/>
                </a:solidFill>
              </a:rPr>
              <a:t> (a sport)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FFFFFF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400" i="1">
                <a:solidFill>
                  <a:srgbClr val="FFFFFF"/>
                </a:solidFill>
              </a:rPr>
              <a:t>We go to </a:t>
            </a:r>
            <a:r>
              <a:rPr lang="en-US" altLang="en-US" sz="2400" b="1" i="1">
                <a:solidFill>
                  <a:srgbClr val="FFFFFF"/>
                </a:solidFill>
              </a:rPr>
              <a:t>the cinema, the theatre</a:t>
            </a:r>
            <a:r>
              <a:rPr lang="en-US" altLang="en-US" sz="2400" i="1">
                <a:solidFill>
                  <a:srgbClr val="FFFFFF"/>
                </a:solidFill>
              </a:rPr>
              <a:t> etc</a:t>
            </a:r>
            <a:r>
              <a:rPr lang="en-US" altLang="en-US" i="1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1278</Words>
  <Application>Microsoft Office PowerPoint</Application>
  <PresentationFormat>Widescreen</PresentationFormat>
  <Paragraphs>161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2_Office Theme</vt:lpstr>
      <vt:lpstr>1_Default Design</vt:lpstr>
      <vt:lpstr>UNIT 14</vt:lpstr>
      <vt:lpstr>VOCABULARY</vt:lpstr>
      <vt:lpstr>Exercise III page 86 (Key) Match the words in column A with the words in column B to get phrases from the text</vt:lpstr>
      <vt:lpstr>Exercise IV pages 86 and 87 (Key) Match the phrases from exercise III with appropriate definitions </vt:lpstr>
      <vt:lpstr>GRAMMAR ARTICLES </vt:lpstr>
      <vt:lpstr>ARTICLES</vt:lpstr>
      <vt:lpstr>PowerPoint Presentation</vt:lpstr>
      <vt:lpstr>PowerPoint Presentation</vt:lpstr>
      <vt:lpstr>PowerPoint Presentation</vt:lpstr>
      <vt:lpstr> EXERCISE VI page 87 (Key) Fill in the gaps with a/an, the or x (no article) </vt:lpstr>
      <vt:lpstr>Extra exercise  SUPPLY a(n), the OR X (for no article) </vt:lpstr>
      <vt:lpstr>PowerPoint Presentation</vt:lpstr>
      <vt:lpstr> Extra exercise (Key) SUPPLY a(n), the OR X (for no article)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</dc:title>
  <dc:creator>Maja Otanjac</dc:creator>
  <cp:lastModifiedBy>Maja Otanjac</cp:lastModifiedBy>
  <cp:revision>55</cp:revision>
  <dcterms:created xsi:type="dcterms:W3CDTF">2020-03-23T15:52:21Z</dcterms:created>
  <dcterms:modified xsi:type="dcterms:W3CDTF">2020-04-21T14:18:47Z</dcterms:modified>
</cp:coreProperties>
</file>